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microsoft.com/office/2007/relationships/media" Target="../media/media1.mp4"/><Relationship Id="rId3" Type="http://schemas.openxmlformats.org/officeDocument/2006/relationships/video" Target="../media/media1.mp4"/><Relationship Id="rId4" Type="http://schemas.openxmlformats.org/officeDocument/2006/relationships/image" Target="../media/image9.png"/><Relationship Id="rId5" Type="http://schemas.microsoft.com/office/2007/relationships/media" Target="../media/media2.mp4"/><Relationship Id="rId6" Type="http://schemas.openxmlformats.org/officeDocument/2006/relationships/video" Target="../media/media2.mp4"/><Relationship Id="rId7" Type="http://schemas.openxmlformats.org/officeDocument/2006/relationships/image" Target="../media/image10.png"/><Relationship Id="rId8" Type="http://schemas.microsoft.com/office/2007/relationships/media" Target="../media/media3.mp4"/><Relationship Id="rId9" Type="http://schemas.openxmlformats.org/officeDocument/2006/relationships/video" Target="../media/media3.mp4"/><Relationship Id="rId10" Type="http://schemas.openxmlformats.org/officeDocument/2006/relationships/image" Target="../media/image11.png"/><Relationship Id="rId11" Type="http://schemas.microsoft.com/office/2007/relationships/media" Target="../media/media4.mp4"/><Relationship Id="rId12" Type="http://schemas.openxmlformats.org/officeDocument/2006/relationships/video" Target="../media/media4.mp4"/><Relationship Id="rId13" Type="http://schemas.openxmlformats.org/officeDocument/2006/relationships/image" Target="../media/image12.png"/><Relationship Id="rId14" Type="http://schemas.microsoft.com/office/2007/relationships/media" Target="../media/media5.mp4"/><Relationship Id="rId15" Type="http://schemas.openxmlformats.org/officeDocument/2006/relationships/video" Target="../media/media5.mp4"/><Relationship Id="rId16" Type="http://schemas.openxmlformats.org/officeDocument/2006/relationships/image" Target="../media/image13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microsoft.com/office/2007/relationships/media" Target="../media/media4.mp4"/><Relationship Id="rId3" Type="http://schemas.openxmlformats.org/officeDocument/2006/relationships/video" Target="../media/media4.mp4"/><Relationship Id="rId4" Type="http://schemas.openxmlformats.org/officeDocument/2006/relationships/image" Target="../media/image12.png"/><Relationship Id="rId5" Type="http://schemas.microsoft.com/office/2007/relationships/media" Target="../media/media5.mp4"/><Relationship Id="rId6" Type="http://schemas.openxmlformats.org/officeDocument/2006/relationships/video" Target="../media/media5.mp4"/><Relationship Id="rId7" Type="http://schemas.openxmlformats.org/officeDocument/2006/relationships/image" Target="../media/image13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868680"/>
            <a:ext cx="10881360" cy="91440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3400" b="1">
                <a:solidFill>
                  <a:srgbClr val="1D2730"/>
                </a:solidFill>
              </a:defRPr>
            </a:pPr>
            <a:r>
              <a:t>非正交多视角图片到 Mesh：探索、优化与最终方案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74519"/>
            <a:ext cx="6400800" cy="1645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2A343E"/>
                </a:solidFill>
              </a:defRPr>
            </a:pPr>
            <a:r>
              <a:t>任务：输入数量不定、视角不规则的多张图片，生成 3D mesh。</a:t>
            </a:r>
          </a:p>
          <a:p>
            <a:pPr>
              <a:spcAft>
                <a:spcPts val="600"/>
              </a:spcAft>
              <a:defRPr sz="1700">
                <a:solidFill>
                  <a:srgbClr val="2A343E"/>
                </a:solidFill>
              </a:defRPr>
            </a:pPr>
            <a:r>
              <a:t>基础模型：TRELLIS image-to-3D multi-image pipeline。</a:t>
            </a:r>
          </a:p>
          <a:p>
            <a:pPr>
              <a:spcAft>
                <a:spcPts val="600"/>
              </a:spcAft>
              <a:defRPr sz="1700">
                <a:solidFill>
                  <a:srgbClr val="2A343E"/>
                </a:solidFill>
              </a:defRPr>
            </a:pPr>
            <a:r>
              <a:t>探索路线：direct 输入、GPT 正交化、multidiffusion、质量门控 hybrid、高步数软权重、最终路由选择。</a:t>
            </a:r>
          </a:p>
        </p:txBody>
      </p:sp>
      <p:pic>
        <p:nvPicPr>
          <p:cNvPr id="5" name="Picture 4" descr="final_selection_over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3703320"/>
            <a:ext cx="10881360" cy="25418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6053328"/>
            <a:ext cx="10424160" cy="27432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000">
                <a:solidFill>
                  <a:srgbClr val="66717C"/>
                </a:solidFill>
              </a:defRPr>
            </a:pPr>
            <a:r>
              <a:t>最终 5 个 case 的推荐 mesh 预览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1155680" cy="566928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最终 Mesh 可视化视频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804672"/>
            <a:ext cx="11064240" cy="329184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嵌入最终选择的 mesh normal 旋转视频；如果播放器不自动播放，poster 图仍可见。</a:t>
            </a:r>
          </a:p>
        </p:txBody>
      </p:sp>
      <p:pic>
        <p:nvPicPr>
          <p:cNvPr id="5" name="mesh_normal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2920" y="1143000"/>
            <a:ext cx="2057400" cy="2057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3227832"/>
            <a:ext cx="2057400" cy="22860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000">
                <a:solidFill>
                  <a:srgbClr val="66717C"/>
                </a:solidFill>
              </a:defRPr>
            </a:pPr>
            <a:r>
              <a:t>chair</a:t>
            </a:r>
          </a:p>
        </p:txBody>
      </p:sp>
      <p:pic>
        <p:nvPicPr>
          <p:cNvPr id="7" name="mesh_normal.mp4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88920" y="1143000"/>
            <a:ext cx="2057400" cy="2057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88920" y="3227832"/>
            <a:ext cx="2057400" cy="22860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000">
                <a:solidFill>
                  <a:srgbClr val="66717C"/>
                </a:solidFill>
              </a:defRPr>
            </a:pPr>
            <a:r>
              <a:t>monkey</a:t>
            </a:r>
          </a:p>
        </p:txBody>
      </p:sp>
      <p:pic>
        <p:nvPicPr>
          <p:cNvPr id="9" name="mesh_normal.mp4">
            <a:hlinkClick r:id="" action="ppaction://media"/>
          </p:cNvPr>
          <p:cNvPicPr>
            <a:picLocks noChangeAspect="1"/>
          </p:cNvPicPr>
          <p:nvPr>
            <a:vide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074920" y="1143000"/>
            <a:ext cx="2057400" cy="2057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74920" y="3227832"/>
            <a:ext cx="2057400" cy="22860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000">
                <a:solidFill>
                  <a:srgbClr val="66717C"/>
                </a:solidFill>
              </a:defRPr>
            </a:pPr>
            <a:r>
              <a:t>robot</a:t>
            </a:r>
          </a:p>
        </p:txBody>
      </p:sp>
      <p:pic>
        <p:nvPicPr>
          <p:cNvPr id="11" name="mesh_normal.mp4">
            <a:hlinkClick r:id="" action="ppaction://media"/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360920" y="1143000"/>
            <a:ext cx="2057400" cy="2057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360920" y="3227832"/>
            <a:ext cx="2057400" cy="22860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000">
                <a:solidFill>
                  <a:srgbClr val="66717C"/>
                </a:solidFill>
              </a:defRPr>
            </a:pPr>
            <a:r>
              <a:t>toolcar</a:t>
            </a:r>
          </a:p>
        </p:txBody>
      </p:sp>
      <p:pic>
        <p:nvPicPr>
          <p:cNvPr id="13" name="mesh_normal.mp4">
            <a:hlinkClick r:id="" action="ppaction://media"/>
          </p:cNvPr>
          <p:cNvPicPr>
            <a:picLocks noChangeAspect="1"/>
          </p:cNvPicPr>
          <p:nvPr>
            <a:videoFile r:link="rId15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646920" y="1143000"/>
            <a:ext cx="2057400" cy="20574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646920" y="3227832"/>
            <a:ext cx="2057400" cy="22860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000">
                <a:solidFill>
                  <a:srgbClr val="66717C"/>
                </a:solidFill>
              </a:defRPr>
            </a:pPr>
            <a:r>
              <a:t>flower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3886200"/>
            <a:ext cx="10789920" cy="10058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2A343E"/>
                </a:solidFill>
              </a:defRPr>
            </a:pPr>
            <a:r>
              <a:t>最终选择不是同一种路线：chair/robot 走 direct，monkey/toolcar 走 weighted-24，flower 走 selected-24。</a:t>
            </a:r>
          </a:p>
          <a:p>
            <a:pPr>
              <a:spcAft>
                <a:spcPts val="600"/>
              </a:spcAft>
              <a:defRPr sz="1700">
                <a:solidFill>
                  <a:srgbClr val="2A343E"/>
                </a:solidFill>
              </a:defRPr>
            </a:pPr>
            <a:r>
              <a:t>这说明策略的关键是按 case 判断输入可信度，而不是固定使用 GPT 或固定使用 direct。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4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5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video>
              <p:cMediaNode vol="80000">
                <p:cTn id="6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1155680" cy="566928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代表性提升：Toolcar 与 Flower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804672"/>
            <a:ext cx="11064240" cy="329184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Toolcar 受益于 hybrid/weighted；Flower 受益于排除 GPT + 高步数 direct。</a:t>
            </a:r>
          </a:p>
        </p:txBody>
      </p:sp>
      <p:pic>
        <p:nvPicPr>
          <p:cNvPr id="5" name="mesh_normal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1520" y="1234440"/>
            <a:ext cx="3749039" cy="37490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1520" y="5074920"/>
            <a:ext cx="3749039" cy="27432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000">
                <a:solidFill>
                  <a:srgbClr val="66717C"/>
                </a:solidFill>
              </a:defRPr>
            </a:pPr>
            <a:r>
              <a:t>Toolcar final: weighted-24</a:t>
            </a:r>
          </a:p>
        </p:txBody>
      </p:sp>
      <p:pic>
        <p:nvPicPr>
          <p:cNvPr id="7" name="mesh_normal.mp4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54880" y="1234440"/>
            <a:ext cx="3749039" cy="37490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54880" y="5074920"/>
            <a:ext cx="3749039" cy="27432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000">
                <a:solidFill>
                  <a:srgbClr val="66717C"/>
                </a:solidFill>
              </a:defRPr>
            </a:pPr>
            <a:r>
              <a:t>Flower final: selected-24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23960" y="1417320"/>
            <a:ext cx="2651760" cy="2468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2A343E"/>
                </a:solidFill>
              </a:defRPr>
            </a:pPr>
            <a:r>
              <a:t>Toolcar：原图保留部件细节，GPT 提供正交约束，weighted-24 前视更稳定。</a:t>
            </a:r>
          </a:p>
          <a:p>
            <a:pPr>
              <a:spcAft>
                <a:spcPts val="600"/>
              </a:spcAft>
              <a:defRPr sz="1400">
                <a:solidFill>
                  <a:srgbClr val="2A343E"/>
                </a:solidFill>
              </a:defRPr>
            </a:pPr>
            <a:r>
              <a:t>Flower：GPT 视图方向不可靠，排除后用高步数 direct 保留更饱满花束。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1155680" cy="566928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当前推荐 Pipeline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804672"/>
            <a:ext cx="11064240" cy="329184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把探索结果固化成可执行流程。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11480" y="1325880"/>
            <a:ext cx="1508760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BEC8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rmAutofit/>
          </a:bodyPr>
          <a:lstStyle/>
          <a:p>
            <a:pPr algn="ctr">
              <a:defRPr sz="1300" b="1">
                <a:solidFill>
                  <a:srgbClr val="1D2730"/>
                </a:solidFill>
              </a:defRPr>
            </a:pPr>
            <a:r>
              <a:t>非正交多图输入</a:t>
            </a:r>
            <a:br/>
            <a:r>
              <a:t>N 张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148840" y="1325880"/>
            <a:ext cx="1554480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BEC8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rmAutofit/>
          </a:bodyPr>
          <a:lstStyle/>
          <a:p>
            <a:pPr algn="ctr">
              <a:defRPr sz="1300" b="1">
                <a:solidFill>
                  <a:srgbClr val="1D2730"/>
                </a:solidFill>
              </a:defRPr>
            </a:pPr>
            <a:r>
              <a:t>输入预处理</a:t>
            </a:r>
            <a:br/>
            <a:r>
              <a:t>contact sheet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931920" y="1325880"/>
            <a:ext cx="1691640" cy="749808"/>
          </a:xfrm>
          <a:prstGeom prst="roundRect">
            <a:avLst/>
          </a:prstGeom>
          <a:solidFill>
            <a:srgbClr val="FCFAEC"/>
          </a:solidFill>
          <a:ln>
            <a:solidFill>
              <a:srgbClr val="BEC8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rmAutofit/>
          </a:bodyPr>
          <a:lstStyle/>
          <a:p>
            <a:pPr algn="ctr">
              <a:defRPr sz="1300" b="1">
                <a:solidFill>
                  <a:srgbClr val="1D2730"/>
                </a:solidFill>
              </a:defRPr>
            </a:pPr>
            <a:r>
              <a:t>GPT 正交候选</a:t>
            </a:r>
            <a:br/>
            <a:r>
              <a:t>front/side/back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97880" y="1325880"/>
            <a:ext cx="1874519" cy="749808"/>
          </a:xfrm>
          <a:prstGeom prst="roundRect">
            <a:avLst/>
          </a:prstGeom>
          <a:solidFill>
            <a:srgbClr val="EEF6F3"/>
          </a:solidFill>
          <a:ln>
            <a:solidFill>
              <a:srgbClr val="BEC8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rmAutofit/>
          </a:bodyPr>
          <a:lstStyle/>
          <a:p>
            <a:pPr algn="ctr">
              <a:defRPr sz="1300" b="1">
                <a:solidFill>
                  <a:srgbClr val="1D2730"/>
                </a:solidFill>
              </a:defRPr>
            </a:pPr>
            <a:r>
              <a:t>正交视图质量门控</a:t>
            </a:r>
            <a:br/>
            <a:r>
              <a:t>方向/一致性/细节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092440" y="1325880"/>
            <a:ext cx="2057400" cy="749808"/>
          </a:xfrm>
          <a:prstGeom prst="roundRect">
            <a:avLst/>
          </a:prstGeom>
          <a:solidFill>
            <a:srgbClr val="EEF6F3"/>
          </a:solidFill>
          <a:ln>
            <a:solidFill>
              <a:srgbClr val="BEC8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rmAutofit/>
          </a:bodyPr>
          <a:lstStyle/>
          <a:p>
            <a:pPr algn="ctr">
              <a:defRPr sz="1300" b="1">
                <a:solidFill>
                  <a:srgbClr val="1D2730"/>
                </a:solidFill>
              </a:defRPr>
            </a:pPr>
            <a:r>
              <a:t>候选 TRELLIS 推理</a:t>
            </a:r>
            <a:br/>
            <a:r>
              <a:t>Direct / GPT / Hybrid / 24-step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424160" y="1325880"/>
            <a:ext cx="1508760" cy="749808"/>
          </a:xfrm>
          <a:prstGeom prst="roundRect">
            <a:avLst/>
          </a:prstGeom>
          <a:solidFill>
            <a:srgbClr val="E8F1F7"/>
          </a:solidFill>
          <a:ln>
            <a:solidFill>
              <a:srgbClr val="BEC8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rmAutofit/>
          </a:bodyPr>
          <a:lstStyle/>
          <a:p>
            <a:pPr algn="ctr">
              <a:defRPr sz="1300" b="1">
                <a:solidFill>
                  <a:srgbClr val="1D2730"/>
                </a:solidFill>
              </a:defRPr>
            </a:pPr>
            <a:r>
              <a:t>自动评分 + 人工复核</a:t>
            </a:r>
            <a:br/>
            <a:r>
              <a:t>选择最终 mesh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1920240" y="1700784"/>
            <a:ext cx="228600" cy="0"/>
          </a:xfrm>
          <a:prstGeom prst="line">
            <a:avLst/>
          </a:prstGeom>
          <a:ln w="19050">
            <a:solidFill>
              <a:srgbClr val="5A6E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>
            <a:off x="3703320" y="1700784"/>
            <a:ext cx="228600" cy="0"/>
          </a:xfrm>
          <a:prstGeom prst="line">
            <a:avLst/>
          </a:prstGeom>
          <a:ln w="19050">
            <a:solidFill>
              <a:srgbClr val="5A6E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5623560" y="1700784"/>
            <a:ext cx="274320" cy="0"/>
          </a:xfrm>
          <a:prstGeom prst="line">
            <a:avLst/>
          </a:prstGeom>
          <a:ln w="19050">
            <a:solidFill>
              <a:srgbClr val="5A6E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7772400" y="1700784"/>
            <a:ext cx="320040" cy="0"/>
          </a:xfrm>
          <a:prstGeom prst="line">
            <a:avLst/>
          </a:prstGeom>
          <a:ln w="19050">
            <a:solidFill>
              <a:srgbClr val="5A6E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10149840" y="1700784"/>
            <a:ext cx="274320" cy="0"/>
          </a:xfrm>
          <a:prstGeom prst="line">
            <a:avLst/>
          </a:prstGeom>
          <a:ln w="19050">
            <a:solidFill>
              <a:srgbClr val="5A6E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31520" y="2743200"/>
            <a:ext cx="10789920" cy="1737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2A343E"/>
                </a:solidFill>
              </a:defRPr>
            </a:pPr>
            <a:r>
              <a:t>质量门控规则：错误 back、方向差异不足、细节漂移明显的 GPT 视图不进入 hybrid。</a:t>
            </a:r>
          </a:p>
          <a:p>
            <a:pPr>
              <a:spcAft>
                <a:spcPts val="600"/>
              </a:spcAft>
              <a:defRPr sz="1700">
                <a:solidFill>
                  <a:srgbClr val="2A343E"/>
                </a:solidFill>
              </a:defRPr>
            </a:pPr>
            <a:r>
              <a:t>候选集合保留多路线：direct 保细节，GPT-only 提供正交先验，hybrid 处理互补 case，高步数处理复杂 case。</a:t>
            </a:r>
          </a:p>
          <a:p>
            <a:pPr>
              <a:spcAft>
                <a:spcPts val="600"/>
              </a:spcAft>
              <a:defRPr sz="1700">
                <a:solidFill>
                  <a:srgbClr val="2A343E"/>
                </a:solidFill>
              </a:defRPr>
            </a:pPr>
            <a:r>
              <a:t>最终选择不只看顶点/面数，而是结合视觉 prior、mesh sanity、GPT 风险和运行成本。</a:t>
            </a:r>
          </a:p>
        </p:txBody>
      </p:sp>
      <p:pic>
        <p:nvPicPr>
          <p:cNvPr id="17" name="Picture 16" descr="final_selection_over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4800600"/>
            <a:ext cx="10241280" cy="239236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1155680" cy="566928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最终结论与下一步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804672"/>
            <a:ext cx="11064240" cy="329184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当前方案已经可用，但还有两个关键方向可以继续推进。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188720"/>
            <a:ext cx="10789920" cy="3657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2A343E"/>
                </a:solidFill>
              </a:defRPr>
            </a:pPr>
            <a:r>
              <a:t>结论 1：TRELLIS 对非正交多图 direct 输入并不弱，不能盲目用 GPT 正交图替换。</a:t>
            </a:r>
          </a:p>
          <a:p>
            <a:pPr>
              <a:spcAft>
                <a:spcPts val="600"/>
              </a:spcAft>
              <a:defRPr sz="1800">
                <a:solidFill>
                  <a:srgbClr val="2A343E"/>
                </a:solidFill>
              </a:defRPr>
            </a:pPr>
            <a:r>
              <a:t>结论 2：GPT 正交图只在方向正确、身份一致、细节保留时有帮助。</a:t>
            </a:r>
          </a:p>
          <a:p>
            <a:pPr>
              <a:spcAft>
                <a:spcPts val="600"/>
              </a:spcAft>
              <a:defRPr sz="1800">
                <a:solidFill>
                  <a:srgbClr val="2A343E"/>
                </a:solidFill>
              </a:defRPr>
            </a:pPr>
            <a:r>
              <a:t>结论 3：最有效方案是生成多候选并按 case 路由；toolcar/flower 的后续优化证明了这一点。</a:t>
            </a:r>
          </a:p>
          <a:p>
            <a:pPr>
              <a:spcAft>
                <a:spcPts val="600"/>
              </a:spcAft>
              <a:defRPr sz="1800">
                <a:solidFill>
                  <a:srgbClr val="2A343E"/>
                </a:solidFill>
              </a:defRPr>
            </a:pPr>
            <a:r>
              <a:t>下一步 A：把人工质量门控变成自动 VLM/CLIP/DINO 评分。</a:t>
            </a:r>
          </a:p>
          <a:p>
            <a:pPr>
              <a:spcAft>
                <a:spcPts val="600"/>
              </a:spcAft>
              <a:defRPr sz="1800">
                <a:solidFill>
                  <a:srgbClr val="2A343E"/>
                </a:solidFill>
              </a:defRPr>
            </a:pPr>
            <a:r>
              <a:t>下一步 B：如果能估计相机位姿，应引入 pose-aware multi-view reconstruction，而不是纯语义融合。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5486400"/>
            <a:ext cx="10607040" cy="6858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2F6F61"/>
                </a:solidFill>
              </a:defRPr>
            </a:pPr>
            <a:r>
              <a:t>主报告：http://38.94.129.6:8768/report/index.html</a:t>
            </a:r>
          </a:p>
          <a:p>
            <a:pPr>
              <a:spcAft>
                <a:spcPts val="600"/>
              </a:spcAft>
              <a:defRPr sz="1400">
                <a:solidFill>
                  <a:srgbClr val="2F6F61"/>
                </a:solidFill>
              </a:defRPr>
            </a:pPr>
            <a:r>
              <a:t>最终选择：http://38.94.129.6:8768/report/final_selection.html</a:t>
            </a:r>
          </a:p>
          <a:p>
            <a:pPr>
              <a:spcAft>
                <a:spcPts val="600"/>
              </a:spcAft>
              <a:defRPr sz="1400">
                <a:solidFill>
                  <a:srgbClr val="2F6F61"/>
                </a:solidFill>
              </a:defRPr>
            </a:pPr>
            <a:r>
              <a:t>本 PPT：TRELLIS_multiview_nonorthogonal_stage_summary.pptx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1155680" cy="566928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为什么非正交多图很难？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804672"/>
            <a:ext cx="11064240" cy="329184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现有多视角生成/重建方法的共性缺陷在本实验中都出现了。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234440"/>
            <a:ext cx="5577840" cy="34747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2A343E"/>
                </a:solidFill>
              </a:defRPr>
            </a:pPr>
            <a:r>
              <a:t>相机位姿未知：非正交多图没有显式 camera pose，模型只能在图像特征层融合，无法严格几何对齐。</a:t>
            </a:r>
          </a:p>
          <a:p>
            <a:pPr>
              <a:spcAft>
                <a:spcPts val="600"/>
              </a:spcAft>
              <a:defRPr sz="1700">
                <a:solidFill>
                  <a:srgbClr val="2A343E"/>
                </a:solidFill>
              </a:defRPr>
            </a:pPr>
            <a:r>
              <a:t>跨视图一致性不足：GPT 生成的正交图可能发生 identity drift，例如小物件丢失、back 画错、方向不区分。</a:t>
            </a:r>
          </a:p>
          <a:p>
            <a:pPr>
              <a:spcAft>
                <a:spcPts val="600"/>
              </a:spcAft>
              <a:defRPr sz="1700">
                <a:solidFill>
                  <a:srgbClr val="2A343E"/>
                </a:solidFill>
              </a:defRPr>
            </a:pPr>
            <a:r>
              <a:t>同权融合风险：TRELLIS 的 stochastic/multidiffusion 不判断某张图是否可信，错误视图会污染结果。</a:t>
            </a:r>
          </a:p>
          <a:p>
            <a:pPr>
              <a:spcAft>
                <a:spcPts val="600"/>
              </a:spcAft>
              <a:defRPr sz="1700">
                <a:solidFill>
                  <a:srgbClr val="2A343E"/>
                </a:solidFill>
              </a:defRPr>
            </a:pPr>
            <a:r>
              <a:t>稀疏视图歧义：robot 只有 2 张图，背侧结构只能靠先验补全；flower 细碎结构容易被平滑或混叠。</a:t>
            </a:r>
          </a:p>
        </p:txBody>
      </p:sp>
      <p:pic>
        <p:nvPicPr>
          <p:cNvPr id="6" name="Picture 5" descr="contact_she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0" y="1325880"/>
            <a:ext cx="4663440" cy="13024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0" y="3337560"/>
            <a:ext cx="4663440" cy="27432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000">
                <a:solidFill>
                  <a:srgbClr val="66717C"/>
                </a:solidFill>
              </a:defRPr>
            </a:pPr>
            <a:r>
              <a:t>robot 的 GPT back 不是严格背面，是典型错误视图。</a:t>
            </a:r>
          </a:p>
        </p:txBody>
      </p:sp>
      <p:pic>
        <p:nvPicPr>
          <p:cNvPr id="8" name="Picture 7" descr="contact_she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3977639"/>
            <a:ext cx="4663440" cy="130248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83680" y="5989320"/>
            <a:ext cx="4663440" cy="27432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000">
                <a:solidFill>
                  <a:srgbClr val="66717C"/>
                </a:solidFill>
              </a:defRPr>
            </a:pPr>
            <a:r>
              <a:t>flower 的 GPT 四视图方向差异不足，不能提供有效几何约束。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1155680" cy="566928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第一阶段：Direct vs GPT 正交化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804672"/>
            <a:ext cx="11064240" cy="329184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先验证两个最自然 baseline：原图直接输入；GPT 生成正交视图后输入。</a:t>
            </a:r>
          </a:p>
        </p:txBody>
      </p:sp>
      <p:pic>
        <p:nvPicPr>
          <p:cNvPr id="5" name="Picture 4" descr="visual_over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143000"/>
            <a:ext cx="11155680" cy="154785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6236208"/>
            <a:ext cx="10789920" cy="27432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000">
                <a:solidFill>
                  <a:srgbClr val="66717C"/>
                </a:solidFill>
              </a:defRPr>
            </a:pPr>
            <a:r>
              <a:t>列：原始输入 / GPT 正交视图 / direct mesh / GPT mesh。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1155680" cy="566928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第一阶段结论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804672"/>
            <a:ext cx="11064240" cy="329184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GPT 正交化不是稳定收益项。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94360" y="1234440"/>
          <a:ext cx="109728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  <a:gridCol w="3657600"/>
              </a:tblGrid>
              <a:tr h="472440"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1D2730"/>
                          </a:solidFill>
                        </a:defRPr>
                      </a:pPr>
                      <a:r>
                        <a:t>Case</a:t>
                      </a:r>
                    </a:p>
                  </a:txBody>
                  <a:tcPr marL="45720" marR="45720">
                    <a:solidFill>
                      <a:srgbClr val="EEF6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1D2730"/>
                          </a:solidFill>
                        </a:defRPr>
                      </a:pPr>
                      <a:r>
                        <a:t>观察</a:t>
                      </a:r>
                    </a:p>
                  </a:txBody>
                  <a:tcPr marL="45720" marR="45720">
                    <a:solidFill>
                      <a:srgbClr val="EEF6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1D2730"/>
                          </a:solidFill>
                        </a:defRPr>
                      </a:pPr>
                      <a:r>
                        <a:t>结论</a:t>
                      </a:r>
                    </a:p>
                  </a:txBody>
                  <a:tcPr marL="45720" marR="45720">
                    <a:solidFill>
                      <a:srgbClr val="EEF6F3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chair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GPT 更规整，但丢座面小物件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direct 保细节</a:t>
                      </a:r>
                    </a:p>
                  </a:txBody>
                  <a:tcPr marL="45720" marR="45720"/>
                </a:tc>
              </a:tr>
              <a:tr h="472440"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monkey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GPT 正交视图质量高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GPT 有明显收益</a:t>
                      </a:r>
                    </a:p>
                  </a:txBody>
                  <a:tcPr marL="45720" marR="45720"/>
                </a:tc>
              </a:tr>
              <a:tr h="472440"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robot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GPT back 错误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direct 更可靠</a:t>
                      </a:r>
                    </a:p>
                  </a:txBody>
                  <a:tcPr marL="45720" marR="45720"/>
                </a:tc>
              </a:tr>
              <a:tr h="472440"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toolcar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GPT 正交约束有帮助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GPT/hybrid 有潜力</a:t>
                      </a:r>
                    </a:p>
                  </a:txBody>
                  <a:tcPr marL="45720" marR="45720"/>
                </a:tc>
              </a:tr>
              <a:tr h="472440"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flower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GPT 四视图差异不足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排除 GPT</a:t>
                      </a:r>
                    </a:p>
                  </a:txBody>
                  <a:tcPr marL="45720" marR="4572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31520" y="4617720"/>
            <a:ext cx="10607040" cy="8229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2A343E"/>
                </a:solidFill>
              </a:defRPr>
            </a:pPr>
            <a:r>
              <a:t>关键认识：不能把 GPT 正交化当作固定前处理。</a:t>
            </a:r>
          </a:p>
          <a:p>
            <a:pPr>
              <a:spcAft>
                <a:spcPts val="600"/>
              </a:spcAft>
              <a:defRPr sz="1800">
                <a:solidFill>
                  <a:srgbClr val="2A343E"/>
                </a:solidFill>
              </a:defRPr>
            </a:pPr>
            <a:r>
              <a:t>需要先判断 GPT 视图是否可信，再决定是否输入 TRELLIS。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1155680" cy="566928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第二阶段：Multidiffusion 与 Hybrid-Gated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804672"/>
            <a:ext cx="11064240" cy="329184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尝试减少 stochastic 轮换视图的偏置，并只加入可信 GPT 视图。</a:t>
            </a:r>
          </a:p>
        </p:txBody>
      </p:sp>
      <p:pic>
        <p:nvPicPr>
          <p:cNvPr id="5" name="Picture 4" descr="improvement_over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097280"/>
            <a:ext cx="11155680" cy="138967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6236208"/>
            <a:ext cx="10789920" cy="27432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000">
                <a:solidFill>
                  <a:srgbClr val="66717C"/>
                </a:solidFill>
              </a:defRPr>
            </a:pPr>
            <a:r>
              <a:t>列：direct / GPT-only / direct-md / GPT-md / hybrid-gated。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1155680" cy="566928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第二阶段多角度验证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804672"/>
            <a:ext cx="11064240" cy="329184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只看第一帧会误判，因此从 mesh normal 视频抽多角度帧。</a:t>
            </a:r>
          </a:p>
        </p:txBody>
      </p:sp>
      <p:pic>
        <p:nvPicPr>
          <p:cNvPr id="5" name="Picture 4" descr="improvement_video_fram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143000"/>
            <a:ext cx="11567160" cy="45776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6263640"/>
            <a:ext cx="10789920" cy="27432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000">
                <a:solidFill>
                  <a:srgbClr val="66717C"/>
                </a:solidFill>
              </a:defRPr>
            </a:pPr>
            <a:r>
              <a:t>每个 variant 抽取 3 个旋转角度。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1155680" cy="566928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第三阶段：高步数 + 软权重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804672"/>
            <a:ext cx="11064240" cy="329184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继续优化：按 case 选可信路线，把采样步数从 12 提到 24，并用重复输入做软权重。</a:t>
            </a:r>
          </a:p>
        </p:txBody>
      </p:sp>
      <p:pic>
        <p:nvPicPr>
          <p:cNvPr id="5" name="Picture 4" descr="quality_optimization_over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097280"/>
            <a:ext cx="11155680" cy="165996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6236208"/>
            <a:ext cx="10789920" cy="27432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000">
                <a:solidFill>
                  <a:srgbClr val="66717C"/>
                </a:solidFill>
              </a:defRPr>
            </a:pPr>
            <a:r>
              <a:t>列：direct / 上一轮最佳 / selected-24 / weighted-24。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1155680" cy="566928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第三阶段结论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804672"/>
            <a:ext cx="11064240" cy="329184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高步数/软权重不是全局最优，但能改善特定 case。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94360" y="1234440"/>
          <a:ext cx="109728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  <a:gridCol w="3657600"/>
              </a:tblGrid>
              <a:tr h="457200"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1D2730"/>
                          </a:solidFill>
                        </a:defRPr>
                      </a:pPr>
                      <a:r>
                        <a:t>Case</a:t>
                      </a:r>
                    </a:p>
                  </a:txBody>
                  <a:tcPr marL="45720" marR="45720">
                    <a:solidFill>
                      <a:srgbClr val="EEF6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1D2730"/>
                          </a:solidFill>
                        </a:defRPr>
                      </a:pPr>
                      <a:r>
                        <a:t>第三轮效果</a:t>
                      </a:r>
                    </a:p>
                  </a:txBody>
                  <a:tcPr marL="45720" marR="45720">
                    <a:solidFill>
                      <a:srgbClr val="EEF6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1D2730"/>
                          </a:solidFill>
                        </a:defRPr>
                      </a:pPr>
                      <a:r>
                        <a:t>原因</a:t>
                      </a:r>
                    </a:p>
                  </a:txBody>
                  <a:tcPr marL="45720" marR="45720">
                    <a:solidFill>
                      <a:srgbClr val="EEF6F3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toolcar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明显提升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原图细节 + GPT 正交约束互补</a:t>
                      </a:r>
                    </a:p>
                  </a:txBody>
                  <a:tcPr marL="45720" marR="45720"/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flower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小幅提升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排除 GPT，高步数 direct 更饱满</a:t>
                      </a:r>
                    </a:p>
                  </a:txBody>
                  <a:tcPr marL="45720" marR="45720"/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monkey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基本持平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GPT 正交图已足够好</a:t>
                      </a:r>
                    </a:p>
                  </a:txBody>
                  <a:tcPr marL="45720" marR="45720"/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chair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取舍关系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规整性和小物件保真难兼得</a:t>
                      </a:r>
                    </a:p>
                  </a:txBody>
                  <a:tcPr marL="45720" marR="45720"/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robot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提升有限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少视角和错误 back 是根因</a:t>
                      </a:r>
                    </a:p>
                  </a:txBody>
                  <a:tcPr marL="45720" marR="45720"/>
                </a:tc>
              </a:tr>
            </a:tbl>
          </a:graphicData>
        </a:graphic>
      </p:graphicFrame>
      <p:pic>
        <p:nvPicPr>
          <p:cNvPr id="6" name="Picture 5" descr="quality_optimization_video_fram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343400"/>
            <a:ext cx="10835640" cy="68827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1155680" cy="566928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最终策略：候选生成 + 自动评分 + 人工复核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804672"/>
            <a:ext cx="11064240" cy="329184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从固定路线改成按 case 路由。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5669280" cy="31089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2A343E"/>
                </a:solidFill>
              </a:defRPr>
            </a:pPr>
            <a:r>
              <a:t>候选池：direct、GPT-only、direct-md、GPT-md、hybrid-gated、selected-24、weighted-24。</a:t>
            </a:r>
          </a:p>
          <a:p>
            <a:pPr>
              <a:spcAft>
                <a:spcPts val="600"/>
              </a:spcAft>
              <a:defRPr sz="1700">
                <a:solidFill>
                  <a:srgbClr val="2A343E"/>
                </a:solidFill>
              </a:defRPr>
            </a:pPr>
            <a:r>
              <a:t>评分项：case prior、mesh 复杂度 sanity、bbox 比例、GPT 风险、运行成本。</a:t>
            </a:r>
          </a:p>
          <a:p>
            <a:pPr>
              <a:spcAft>
                <a:spcPts val="600"/>
              </a:spcAft>
              <a:defRPr sz="1700">
                <a:solidFill>
                  <a:srgbClr val="2A343E"/>
                </a:solidFill>
              </a:defRPr>
            </a:pPr>
            <a:r>
              <a:t>人工复核：flower 自动分初始偏向 direct，但视觉上 selected-24 更饱满，因此 override。</a:t>
            </a:r>
          </a:p>
          <a:p>
            <a:pPr>
              <a:spcAft>
                <a:spcPts val="600"/>
              </a:spcAft>
              <a:defRPr sz="1700">
                <a:solidFill>
                  <a:srgbClr val="2A343E"/>
                </a:solidFill>
              </a:defRPr>
            </a:pPr>
            <a:r>
              <a:t>最终输出复制到 outputs/final_selection/&lt;case&gt;/，便于下载和后续使用。</a:t>
            </a:r>
          </a:p>
        </p:txBody>
      </p:sp>
      <p:pic>
        <p:nvPicPr>
          <p:cNvPr id="6" name="Picture 5" descr="final_selection_over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960" y="1371600"/>
            <a:ext cx="4937760" cy="11534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37960" y="3977639"/>
            <a:ext cx="4937760" cy="27432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000">
                <a:solidFill>
                  <a:srgbClr val="66717C"/>
                </a:solidFill>
              </a:defRPr>
            </a:pPr>
            <a:r>
              <a:t>最终路由选择结果。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537960" y="4434840"/>
          <a:ext cx="4937760" cy="150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8880"/>
                <a:gridCol w="2468880"/>
              </a:tblGrid>
              <a:tr h="251460"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1D2730"/>
                          </a:solidFill>
                        </a:defRPr>
                      </a:pPr>
                      <a:r>
                        <a:t>Case</a:t>
                      </a:r>
                    </a:p>
                  </a:txBody>
                  <a:tcPr marL="45720" marR="45720">
                    <a:solidFill>
                      <a:srgbClr val="EEF6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1D2730"/>
                          </a:solidFill>
                        </a:defRPr>
                      </a:pPr>
                      <a:r>
                        <a:t>Final route</a:t>
                      </a:r>
                    </a:p>
                  </a:txBody>
                  <a:tcPr marL="45720" marR="45720">
                    <a:solidFill>
                      <a:srgbClr val="EEF6F3"/>
                    </a:solidFill>
                  </a:tcPr>
                </a:tc>
              </a:tr>
              <a:tr h="251460"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chair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direct</a:t>
                      </a:r>
                    </a:p>
                  </a:txBody>
                  <a:tcPr marL="45720" marR="45720"/>
                </a:tc>
              </a:tr>
              <a:tr h="251460"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monkey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weighted_24</a:t>
                      </a:r>
                    </a:p>
                  </a:txBody>
                  <a:tcPr marL="45720" marR="45720"/>
                </a:tc>
              </a:tr>
              <a:tr h="251460"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robot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direct</a:t>
                      </a:r>
                    </a:p>
                  </a:txBody>
                  <a:tcPr marL="45720" marR="45720"/>
                </a:tc>
              </a:tr>
              <a:tr h="251460"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toolcar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weighted_24</a:t>
                      </a:r>
                    </a:p>
                  </a:txBody>
                  <a:tcPr marL="45720" marR="45720"/>
                </a:tc>
              </a:tr>
              <a:tr h="251460"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flower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1D2730"/>
                          </a:solidFill>
                        </a:defRPr>
                      </a:pPr>
                      <a:r>
                        <a:t>selected_24</a:t>
                      </a:r>
                    </a:p>
                  </a:txBody>
                  <a:tcPr marL="45720" marR="4572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